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2"/>
  </p:notesMasterIdLst>
  <p:sldIdLst>
    <p:sldId id="877" r:id="rId3"/>
    <p:sldId id="876" r:id="rId4"/>
    <p:sldId id="740" r:id="rId5"/>
    <p:sldId id="857" r:id="rId6"/>
    <p:sldId id="749" r:id="rId7"/>
    <p:sldId id="257" r:id="rId8"/>
    <p:sldId id="872" r:id="rId9"/>
    <p:sldId id="330" r:id="rId10"/>
    <p:sldId id="880" r:id="rId11"/>
    <p:sldId id="875" r:id="rId12"/>
    <p:sldId id="878" r:id="rId13"/>
    <p:sldId id="847" r:id="rId14"/>
    <p:sldId id="846" r:id="rId15"/>
    <p:sldId id="849" r:id="rId16"/>
    <p:sldId id="851" r:id="rId17"/>
    <p:sldId id="852" r:id="rId18"/>
    <p:sldId id="856" r:id="rId19"/>
    <p:sldId id="882" r:id="rId20"/>
    <p:sldId id="737" r:id="rId21"/>
  </p:sldIdLst>
  <p:sldSz cx="9144000" cy="6858000" type="screen4x3"/>
  <p:notesSz cx="6858000" cy="9144000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877"/>
            <p14:sldId id="876"/>
            <p14:sldId id="740"/>
            <p14:sldId id="857"/>
            <p14:sldId id="749"/>
            <p14:sldId id="257"/>
            <p14:sldId id="872"/>
            <p14:sldId id="330"/>
            <p14:sldId id="880"/>
            <p14:sldId id="875"/>
            <p14:sldId id="878"/>
            <p14:sldId id="847"/>
            <p14:sldId id="846"/>
            <p14:sldId id="849"/>
            <p14:sldId id="851"/>
            <p14:sldId id="852"/>
            <p14:sldId id="856"/>
            <p14:sldId id="882"/>
            <p14:sldId id="7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EA4"/>
    <a:srgbClr val="996633"/>
    <a:srgbClr val="84C6F8"/>
    <a:srgbClr val="89BEF3"/>
    <a:srgbClr val="A8C3D4"/>
    <a:srgbClr val="90BEEC"/>
    <a:srgbClr val="0062AC"/>
    <a:srgbClr val="D3A57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1478" autoAdjust="0"/>
  </p:normalViewPr>
  <p:slideViewPr>
    <p:cSldViewPr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-tz1\link\iix6\WorkingDirectory\NACP\Care_And_Treatment_Reports\2017_Data_Updates\Dec2017\Current%20on%20ART%20as%20reported%20by%20Facility%20Range%20-5%20years%20group_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Sheet2!$L$5:$AF$5</c:f>
              <c:strCache>
                <c:ptCount val="21"/>
                <c:pt idx="0">
                  <c:v> &lt; 1 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85-89</c:v>
                </c:pt>
                <c:pt idx="19">
                  <c:v>90-94</c:v>
                </c:pt>
                <c:pt idx="20">
                  <c:v>95-99</c:v>
                </c:pt>
              </c:strCache>
            </c:strRef>
          </c:cat>
          <c:val>
            <c:numRef>
              <c:f>Sheet2!$L$6:$AF$6</c:f>
              <c:numCache>
                <c:formatCode>General</c:formatCode>
                <c:ptCount val="21"/>
                <c:pt idx="0">
                  <c:v>1340</c:v>
                </c:pt>
                <c:pt idx="1">
                  <c:v>7592</c:v>
                </c:pt>
                <c:pt idx="2">
                  <c:v>6885</c:v>
                </c:pt>
                <c:pt idx="3">
                  <c:v>4470</c:v>
                </c:pt>
                <c:pt idx="4">
                  <c:v>2631</c:v>
                </c:pt>
                <c:pt idx="5">
                  <c:v>5039</c:v>
                </c:pt>
                <c:pt idx="6">
                  <c:v>14724</c:v>
                </c:pt>
                <c:pt idx="7">
                  <c:v>27018</c:v>
                </c:pt>
                <c:pt idx="8">
                  <c:v>33725</c:v>
                </c:pt>
                <c:pt idx="9">
                  <c:v>31728</c:v>
                </c:pt>
                <c:pt idx="10">
                  <c:v>23557</c:v>
                </c:pt>
                <c:pt idx="11">
                  <c:v>15573</c:v>
                </c:pt>
                <c:pt idx="12">
                  <c:v>9053</c:v>
                </c:pt>
                <c:pt idx="13">
                  <c:v>5390</c:v>
                </c:pt>
                <c:pt idx="14">
                  <c:v>2701</c:v>
                </c:pt>
                <c:pt idx="15">
                  <c:v>1178</c:v>
                </c:pt>
                <c:pt idx="16">
                  <c:v>496</c:v>
                </c:pt>
                <c:pt idx="17">
                  <c:v>192</c:v>
                </c:pt>
                <c:pt idx="18">
                  <c:v>54</c:v>
                </c:pt>
                <c:pt idx="19">
                  <c:v>16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3-49CD-AAEA-FCAE0980D200}"/>
            </c:ext>
          </c:extLst>
        </c:ser>
        <c:ser>
          <c:idx val="1"/>
          <c:order val="1"/>
          <c:tx>
            <c:strRef>
              <c:f>Sheet2!$K$7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Sheet2!$L$5:$AF$5</c:f>
              <c:strCache>
                <c:ptCount val="21"/>
                <c:pt idx="0">
                  <c:v> &lt; 1 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85-89</c:v>
                </c:pt>
                <c:pt idx="19">
                  <c:v>90-94</c:v>
                </c:pt>
                <c:pt idx="20">
                  <c:v>95-99</c:v>
                </c:pt>
              </c:strCache>
            </c:strRef>
          </c:cat>
          <c:val>
            <c:numRef>
              <c:f>Sheet2!$L$7:$AF$7</c:f>
              <c:numCache>
                <c:formatCode>General</c:formatCode>
                <c:ptCount val="21"/>
                <c:pt idx="0">
                  <c:v>1529</c:v>
                </c:pt>
                <c:pt idx="1">
                  <c:v>7797</c:v>
                </c:pt>
                <c:pt idx="2">
                  <c:v>7523</c:v>
                </c:pt>
                <c:pt idx="3">
                  <c:v>5199</c:v>
                </c:pt>
                <c:pt idx="4">
                  <c:v>10644</c:v>
                </c:pt>
                <c:pt idx="5">
                  <c:v>35252</c:v>
                </c:pt>
                <c:pt idx="6">
                  <c:v>61822</c:v>
                </c:pt>
                <c:pt idx="7">
                  <c:v>76019</c:v>
                </c:pt>
                <c:pt idx="8">
                  <c:v>70255</c:v>
                </c:pt>
                <c:pt idx="9">
                  <c:v>51648</c:v>
                </c:pt>
                <c:pt idx="10">
                  <c:v>32977</c:v>
                </c:pt>
                <c:pt idx="11">
                  <c:v>20575</c:v>
                </c:pt>
                <c:pt idx="12">
                  <c:v>11566</c:v>
                </c:pt>
                <c:pt idx="13">
                  <c:v>6866</c:v>
                </c:pt>
                <c:pt idx="14">
                  <c:v>3083</c:v>
                </c:pt>
                <c:pt idx="15">
                  <c:v>1351</c:v>
                </c:pt>
                <c:pt idx="16">
                  <c:v>513</c:v>
                </c:pt>
                <c:pt idx="17">
                  <c:v>164</c:v>
                </c:pt>
                <c:pt idx="18">
                  <c:v>64</c:v>
                </c:pt>
                <c:pt idx="19">
                  <c:v>23</c:v>
                </c:pt>
                <c:pt idx="2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3-49CD-AAEA-FCAE0980D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169567896"/>
        <c:axId val="169568288"/>
      </c:barChart>
      <c:catAx>
        <c:axId val="16956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8288"/>
        <c:crosses val="autoZero"/>
        <c:auto val="1"/>
        <c:lblAlgn val="ctr"/>
        <c:lblOffset val="100"/>
        <c:noMultiLvlLbl val="0"/>
      </c:catAx>
      <c:valAx>
        <c:axId val="16956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055417529543854E-2"/>
          <c:y val="3.112185658782746E-2"/>
          <c:w val="0.94186153339141565"/>
          <c:h val="0.6705369595272529"/>
        </c:manualLayout>
      </c:layout>
      <c:lineChart>
        <c:grouping val="standard"/>
        <c:varyColors val="0"/>
        <c:ser>
          <c:idx val="0"/>
          <c:order val="0"/>
          <c:tx>
            <c:strRef>
              <c:f>'Trends TBHIV'!$B$3</c:f>
              <c:strCache>
                <c:ptCount val="1"/>
                <c:pt idx="0">
                  <c:v>% tested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'Trends TBHIV'!$A$4:$A$14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'Trends TBHIV'!$B$4:$B$14</c:f>
              <c:numCache>
                <c:formatCode>0</c:formatCode>
                <c:ptCount val="11"/>
                <c:pt idx="0">
                  <c:v>50.4</c:v>
                </c:pt>
                <c:pt idx="1">
                  <c:v>77.099999999999994</c:v>
                </c:pt>
                <c:pt idx="2">
                  <c:v>87.7</c:v>
                </c:pt>
                <c:pt idx="3">
                  <c:v>90</c:v>
                </c:pt>
                <c:pt idx="4">
                  <c:v>87.662211263950198</c:v>
                </c:pt>
                <c:pt idx="5">
                  <c:v>82.168346584861951</c:v>
                </c:pt>
                <c:pt idx="6">
                  <c:v>82.918517616990201</c:v>
                </c:pt>
                <c:pt idx="7" formatCode="General">
                  <c:v>88</c:v>
                </c:pt>
                <c:pt idx="8" formatCode="General">
                  <c:v>93</c:v>
                </c:pt>
                <c:pt idx="9">
                  <c:v>97.055734011295996</c:v>
                </c:pt>
                <c:pt idx="10">
                  <c:v>98.613963776338281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1-41EE-B1EB-56699D19CDCB}"/>
            </c:ext>
          </c:extLst>
        </c:ser>
        <c:ser>
          <c:idx val="1"/>
          <c:order val="1"/>
          <c:tx>
            <c:strRef>
              <c:f>'Trends TBHIV'!$C$3</c:f>
              <c:strCache>
                <c:ptCount val="1"/>
                <c:pt idx="0">
                  <c:v>HIV positive cases-%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'Trends TBHIV'!$A$4:$A$14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'Trends TBHIV'!$C$4:$C$14</c:f>
              <c:numCache>
                <c:formatCode>0</c:formatCode>
                <c:ptCount val="11"/>
                <c:pt idx="0">
                  <c:v>46.9</c:v>
                </c:pt>
                <c:pt idx="1">
                  <c:v>40.799999999999997</c:v>
                </c:pt>
                <c:pt idx="2">
                  <c:v>37.200000000000003</c:v>
                </c:pt>
                <c:pt idx="3">
                  <c:v>38</c:v>
                </c:pt>
                <c:pt idx="4">
                  <c:v>38.177713630139522</c:v>
                </c:pt>
                <c:pt idx="5">
                  <c:v>38.608354444846569</c:v>
                </c:pt>
                <c:pt idx="6">
                  <c:v>37.281667400557758</c:v>
                </c:pt>
                <c:pt idx="7" formatCode="General">
                  <c:v>36</c:v>
                </c:pt>
                <c:pt idx="8" formatCode="General">
                  <c:v>36</c:v>
                </c:pt>
                <c:pt idx="9">
                  <c:v>34.0689849889417</c:v>
                </c:pt>
                <c:pt idx="10">
                  <c:v>31.240350723877768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1-41EE-B1EB-56699D19CDCB}"/>
            </c:ext>
          </c:extLst>
        </c:ser>
        <c:ser>
          <c:idx val="2"/>
          <c:order val="2"/>
          <c:tx>
            <c:strRef>
              <c:f>'Trends TBHIV'!$D$3</c:f>
              <c:strCache>
                <c:ptCount val="1"/>
                <c:pt idx="0">
                  <c:v>Registered for HIV care - %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'Trends TBHIV'!$A$4:$A$14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'Trends TBHIV'!$D$4:$D$14</c:f>
              <c:numCache>
                <c:formatCode>0</c:formatCode>
                <c:ptCount val="11"/>
                <c:pt idx="0">
                  <c:v>67.900000000000006</c:v>
                </c:pt>
                <c:pt idx="1">
                  <c:v>76.8</c:v>
                </c:pt>
                <c:pt idx="2">
                  <c:v>75.400000000000006</c:v>
                </c:pt>
                <c:pt idx="3">
                  <c:v>79</c:v>
                </c:pt>
                <c:pt idx="4">
                  <c:v>79.439705312136482</c:v>
                </c:pt>
                <c:pt idx="5">
                  <c:v>84.977058562336566</c:v>
                </c:pt>
                <c:pt idx="6">
                  <c:v>91.368110236220474</c:v>
                </c:pt>
                <c:pt idx="7" formatCode="General">
                  <c:v>96</c:v>
                </c:pt>
                <c:pt idx="8" formatCode="General">
                  <c:v>93</c:v>
                </c:pt>
                <c:pt idx="9">
                  <c:v>95.345303867403317</c:v>
                </c:pt>
                <c:pt idx="10">
                  <c:v>96.452049046575596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1-41EE-B1EB-56699D19CDCB}"/>
            </c:ext>
          </c:extLst>
        </c:ser>
        <c:ser>
          <c:idx val="3"/>
          <c:order val="3"/>
          <c:tx>
            <c:strRef>
              <c:f>'Trends TBHIV'!$E$3</c:f>
              <c:strCache>
                <c:ptCount val="1"/>
                <c:pt idx="0">
                  <c:v>Started ART - %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'Trends TBHIV'!$A$4:$A$14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'Trends TBHIV'!$E$4:$E$14</c:f>
              <c:numCache>
                <c:formatCode>0</c:formatCode>
                <c:ptCount val="11"/>
                <c:pt idx="0">
                  <c:v>31.5</c:v>
                </c:pt>
                <c:pt idx="1">
                  <c:v>29.5</c:v>
                </c:pt>
                <c:pt idx="2">
                  <c:v>31.8</c:v>
                </c:pt>
                <c:pt idx="3">
                  <c:v>35</c:v>
                </c:pt>
                <c:pt idx="4">
                  <c:v>37.519387359441644</c:v>
                </c:pt>
                <c:pt idx="5">
                  <c:v>54.235532093344517</c:v>
                </c:pt>
                <c:pt idx="6">
                  <c:v>73.149606299212593</c:v>
                </c:pt>
                <c:pt idx="7" formatCode="General">
                  <c:v>83</c:v>
                </c:pt>
                <c:pt idx="8" formatCode="General">
                  <c:v>85</c:v>
                </c:pt>
                <c:pt idx="9">
                  <c:v>91.224677716390417</c:v>
                </c:pt>
                <c:pt idx="10">
                  <c:v>94.713040234975992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21-41EE-B1EB-56699D19CDCB}"/>
            </c:ext>
          </c:extLst>
        </c:ser>
        <c:ser>
          <c:idx val="4"/>
          <c:order val="4"/>
          <c:tx>
            <c:strRef>
              <c:f>'Trends TBHIV'!$F$3</c:f>
              <c:strCache>
                <c:ptCount val="1"/>
                <c:pt idx="0">
                  <c:v>Started CPT-%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'Trends TBHIV'!$A$4:$A$14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'Trends TBHIV'!$F$4:$F$14</c:f>
              <c:numCache>
                <c:formatCode>0</c:formatCode>
                <c:ptCount val="11"/>
                <c:pt idx="0">
                  <c:v>71.900000000000006</c:v>
                </c:pt>
                <c:pt idx="1">
                  <c:v>82.2</c:v>
                </c:pt>
                <c:pt idx="2">
                  <c:v>90.9</c:v>
                </c:pt>
                <c:pt idx="3">
                  <c:v>92</c:v>
                </c:pt>
                <c:pt idx="4">
                  <c:v>95.017448623497486</c:v>
                </c:pt>
                <c:pt idx="5">
                  <c:v>96.210962553653374</c:v>
                </c:pt>
                <c:pt idx="6">
                  <c:v>97.613188976377955</c:v>
                </c:pt>
                <c:pt idx="7" formatCode="General">
                  <c:v>97</c:v>
                </c:pt>
                <c:pt idx="8" formatCode="General">
                  <c:v>96</c:v>
                </c:pt>
                <c:pt idx="9">
                  <c:v>96.201657458563545</c:v>
                </c:pt>
                <c:pt idx="10">
                  <c:v>95.780689076413822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F21-41EE-B1EB-56699D19C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019488"/>
        <c:axId val="2055890240"/>
      </c:lineChart>
      <c:catAx>
        <c:axId val="204601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55890240"/>
        <c:crosses val="autoZero"/>
        <c:auto val="1"/>
        <c:lblAlgn val="ctr"/>
        <c:lblOffset val="100"/>
        <c:noMultiLvlLbl val="0"/>
      </c:catAx>
      <c:valAx>
        <c:axId val="2055890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4601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403370405213258E-2"/>
          <c:y val="0.79253371793872296"/>
          <c:w val="0.89174409663603837"/>
          <c:h val="0.18766430186325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8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0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8"/>
            <a:ext cx="876813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1" y="6499276"/>
            <a:ext cx="7203647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566490" y="6398558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05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A3D1FE52-A040-4CDE-9816-67C0A9B3C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Curriculum Orientation for Tutors of CA and CO Institutions</a:t>
            </a:r>
          </a:p>
          <a:p>
            <a:pPr>
              <a:defRPr/>
            </a:pPr>
            <a:r>
              <a:rPr lang="en-GB"/>
              <a:t>Session 0: Introduction to Curriculum Orientation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5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614"/>
            <a:ext cx="8291501" cy="4541283"/>
          </a:xfrm>
        </p:spPr>
        <p:txBody>
          <a:bodyPr/>
          <a:lstStyle>
            <a:lvl1pPr marL="327695" indent="-327695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6502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313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28" y="4407625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28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3615" indent="0">
              <a:buNone/>
              <a:defRPr sz="1600"/>
            </a:lvl2pPr>
            <a:lvl3pPr marL="767290" indent="0">
              <a:buNone/>
              <a:defRPr sz="1400"/>
            </a:lvl3pPr>
            <a:lvl4pPr marL="1150924" indent="0">
              <a:buNone/>
              <a:defRPr sz="1200"/>
            </a:lvl4pPr>
            <a:lvl5pPr marL="1534574" indent="0">
              <a:buNone/>
              <a:defRPr sz="1200"/>
            </a:lvl5pPr>
            <a:lvl6pPr marL="1918224" indent="0">
              <a:buNone/>
              <a:defRPr sz="1200"/>
            </a:lvl6pPr>
            <a:lvl7pPr marL="2301866" indent="0">
              <a:buNone/>
              <a:defRPr sz="1200"/>
            </a:lvl7pPr>
            <a:lvl8pPr marL="2685507" indent="0">
              <a:buNone/>
              <a:defRPr sz="1200"/>
            </a:lvl8pPr>
            <a:lvl9pPr marL="30691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25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671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9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615" indent="0">
              <a:buNone/>
              <a:defRPr sz="1800" b="1"/>
            </a:lvl2pPr>
            <a:lvl3pPr marL="767290" indent="0">
              <a:buNone/>
              <a:defRPr sz="1600" b="1"/>
            </a:lvl3pPr>
            <a:lvl4pPr marL="1150924" indent="0">
              <a:buNone/>
              <a:defRPr sz="1400" b="1"/>
            </a:lvl4pPr>
            <a:lvl5pPr marL="1534574" indent="0">
              <a:buNone/>
              <a:defRPr sz="1400" b="1"/>
            </a:lvl5pPr>
            <a:lvl6pPr marL="1918224" indent="0">
              <a:buNone/>
              <a:defRPr sz="1400" b="1"/>
            </a:lvl6pPr>
            <a:lvl7pPr marL="2301866" indent="0">
              <a:buNone/>
              <a:defRPr sz="1400" b="1"/>
            </a:lvl7pPr>
            <a:lvl8pPr marL="2685507" indent="0">
              <a:buNone/>
              <a:defRPr sz="1400" b="1"/>
            </a:lvl8pPr>
            <a:lvl9pPr marL="3069154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615" indent="0">
              <a:buNone/>
              <a:defRPr sz="1800" b="1"/>
            </a:lvl2pPr>
            <a:lvl3pPr marL="767290" indent="0">
              <a:buNone/>
              <a:defRPr sz="1600" b="1"/>
            </a:lvl3pPr>
            <a:lvl4pPr marL="1150924" indent="0">
              <a:buNone/>
              <a:defRPr sz="1400" b="1"/>
            </a:lvl4pPr>
            <a:lvl5pPr marL="1534574" indent="0">
              <a:buNone/>
              <a:defRPr sz="1400" b="1"/>
            </a:lvl5pPr>
            <a:lvl6pPr marL="1918224" indent="0">
              <a:buNone/>
              <a:defRPr sz="1400" b="1"/>
            </a:lvl6pPr>
            <a:lvl7pPr marL="2301866" indent="0">
              <a:buNone/>
              <a:defRPr sz="1400" b="1"/>
            </a:lvl7pPr>
            <a:lvl8pPr marL="2685507" indent="0">
              <a:buNone/>
              <a:defRPr sz="1400" b="1"/>
            </a:lvl8pPr>
            <a:lvl9pPr marL="306915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161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24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24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3615" indent="0">
              <a:buNone/>
              <a:defRPr sz="2500"/>
            </a:lvl2pPr>
            <a:lvl3pPr marL="767290" indent="0">
              <a:buNone/>
              <a:defRPr sz="2100"/>
            </a:lvl3pPr>
            <a:lvl4pPr marL="1150924" indent="0">
              <a:buNone/>
              <a:defRPr sz="1800"/>
            </a:lvl4pPr>
            <a:lvl5pPr marL="1534574" indent="0">
              <a:buNone/>
              <a:defRPr sz="1800"/>
            </a:lvl5pPr>
            <a:lvl6pPr marL="1918224" indent="0">
              <a:buNone/>
              <a:defRPr sz="1800"/>
            </a:lvl6pPr>
            <a:lvl7pPr marL="2301866" indent="0">
              <a:buNone/>
              <a:defRPr sz="1800"/>
            </a:lvl7pPr>
            <a:lvl8pPr marL="2685507" indent="0">
              <a:buNone/>
              <a:defRPr sz="1800"/>
            </a:lvl8pPr>
            <a:lvl9pPr marL="3069154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24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3615" indent="0">
              <a:buNone/>
              <a:defRPr sz="1100"/>
            </a:lvl2pPr>
            <a:lvl3pPr marL="767290" indent="0">
              <a:buNone/>
              <a:defRPr sz="900"/>
            </a:lvl3pPr>
            <a:lvl4pPr marL="1150924" indent="0">
              <a:buNone/>
              <a:defRPr sz="800"/>
            </a:lvl4pPr>
            <a:lvl5pPr marL="1534574" indent="0">
              <a:buNone/>
              <a:defRPr sz="800"/>
            </a:lvl5pPr>
            <a:lvl6pPr marL="1918224" indent="0">
              <a:buNone/>
              <a:defRPr sz="800"/>
            </a:lvl6pPr>
            <a:lvl7pPr marL="2301866" indent="0">
              <a:buNone/>
              <a:defRPr sz="800"/>
            </a:lvl7pPr>
            <a:lvl8pPr marL="2685507" indent="0">
              <a:buNone/>
              <a:defRPr sz="800"/>
            </a:lvl8pPr>
            <a:lvl9pPr marL="30691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74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75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88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616"/>
            <a:ext cx="8291501" cy="4541283"/>
          </a:xfrm>
        </p:spPr>
        <p:txBody>
          <a:bodyPr/>
          <a:lstStyle>
            <a:lvl1pPr marL="327580" indent="-327580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6440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419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3" y="6650662"/>
            <a:ext cx="196414" cy="6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225" tIns="48612" rIns="97225" bIns="48612">
            <a:spAutoFit/>
          </a:bodyPr>
          <a:lstStyle>
            <a:lvl1pPr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 lIns="97225" tIns="48612" rIns="97225" bIns="48612"/>
          <a:lstStyle>
            <a:lvl1pPr marL="0" indent="0">
              <a:buNone/>
              <a:defRPr sz="30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79"/>
            <a:ext cx="8229600" cy="4976813"/>
          </a:xfrm>
          <a:prstGeom prst="rect">
            <a:avLst/>
          </a:prstGeom>
        </p:spPr>
        <p:txBody>
          <a:bodyPr lIns="97225" tIns="48612" rIns="97225" bIns="48612"/>
          <a:lstStyle>
            <a:lvl1pPr marL="303805" indent="-303805"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0" y="4407627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0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3480" indent="0">
              <a:buNone/>
              <a:defRPr sz="1600"/>
            </a:lvl2pPr>
            <a:lvl3pPr marL="767020" indent="0">
              <a:buNone/>
              <a:defRPr sz="1400"/>
            </a:lvl3pPr>
            <a:lvl4pPr marL="1150518" indent="0">
              <a:buNone/>
              <a:defRPr sz="1200"/>
            </a:lvl4pPr>
            <a:lvl5pPr marL="1534034" indent="0">
              <a:buNone/>
              <a:defRPr sz="1200"/>
            </a:lvl5pPr>
            <a:lvl6pPr marL="1917546" indent="0">
              <a:buNone/>
              <a:defRPr sz="1200"/>
            </a:lvl6pPr>
            <a:lvl7pPr marL="2301054" indent="0">
              <a:buNone/>
              <a:defRPr sz="1200"/>
            </a:lvl7pPr>
            <a:lvl8pPr marL="2684559" indent="0">
              <a:buNone/>
              <a:defRPr sz="1200"/>
            </a:lvl8pPr>
            <a:lvl9pPr marL="30680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0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192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1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480" indent="0">
              <a:buNone/>
              <a:defRPr sz="1800" b="1"/>
            </a:lvl2pPr>
            <a:lvl3pPr marL="767020" indent="0">
              <a:buNone/>
              <a:defRPr sz="1600" b="1"/>
            </a:lvl3pPr>
            <a:lvl4pPr marL="1150518" indent="0">
              <a:buNone/>
              <a:defRPr sz="1400" b="1"/>
            </a:lvl4pPr>
            <a:lvl5pPr marL="1534034" indent="0">
              <a:buNone/>
              <a:defRPr sz="1400" b="1"/>
            </a:lvl5pPr>
            <a:lvl6pPr marL="1917546" indent="0">
              <a:buNone/>
              <a:defRPr sz="1400" b="1"/>
            </a:lvl6pPr>
            <a:lvl7pPr marL="2301054" indent="0">
              <a:buNone/>
              <a:defRPr sz="1400" b="1"/>
            </a:lvl7pPr>
            <a:lvl8pPr marL="2684559" indent="0">
              <a:buNone/>
              <a:defRPr sz="1400" b="1"/>
            </a:lvl8pPr>
            <a:lvl9pPr marL="3068071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3480" indent="0">
              <a:buNone/>
              <a:defRPr sz="1800" b="1"/>
            </a:lvl2pPr>
            <a:lvl3pPr marL="767020" indent="0">
              <a:buNone/>
              <a:defRPr sz="1600" b="1"/>
            </a:lvl3pPr>
            <a:lvl4pPr marL="1150518" indent="0">
              <a:buNone/>
              <a:defRPr sz="1400" b="1"/>
            </a:lvl4pPr>
            <a:lvl5pPr marL="1534034" indent="0">
              <a:buNone/>
              <a:defRPr sz="1400" b="1"/>
            </a:lvl5pPr>
            <a:lvl6pPr marL="1917546" indent="0">
              <a:buNone/>
              <a:defRPr sz="1400" b="1"/>
            </a:lvl6pPr>
            <a:lvl7pPr marL="2301054" indent="0">
              <a:buNone/>
              <a:defRPr sz="1400" b="1"/>
            </a:lvl7pPr>
            <a:lvl8pPr marL="2684559" indent="0">
              <a:buNone/>
              <a:defRPr sz="1400" b="1"/>
            </a:lvl8pPr>
            <a:lvl9pPr marL="306807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99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26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26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3480" indent="0">
              <a:buNone/>
              <a:defRPr sz="2500"/>
            </a:lvl2pPr>
            <a:lvl3pPr marL="767020" indent="0">
              <a:buNone/>
              <a:defRPr sz="2100"/>
            </a:lvl3pPr>
            <a:lvl4pPr marL="1150518" indent="0">
              <a:buNone/>
              <a:defRPr sz="1800"/>
            </a:lvl4pPr>
            <a:lvl5pPr marL="1534034" indent="0">
              <a:buNone/>
              <a:defRPr sz="1800"/>
            </a:lvl5pPr>
            <a:lvl6pPr marL="1917546" indent="0">
              <a:buNone/>
              <a:defRPr sz="1800"/>
            </a:lvl6pPr>
            <a:lvl7pPr marL="2301054" indent="0">
              <a:buNone/>
              <a:defRPr sz="1800"/>
            </a:lvl7pPr>
            <a:lvl8pPr marL="2684559" indent="0">
              <a:buNone/>
              <a:defRPr sz="1800"/>
            </a:lvl8pPr>
            <a:lvl9pPr marL="3068071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26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3480" indent="0">
              <a:buNone/>
              <a:defRPr sz="1100"/>
            </a:lvl2pPr>
            <a:lvl3pPr marL="767020" indent="0">
              <a:buNone/>
              <a:defRPr sz="900"/>
            </a:lvl3pPr>
            <a:lvl4pPr marL="1150518" indent="0">
              <a:buNone/>
              <a:defRPr sz="800"/>
            </a:lvl4pPr>
            <a:lvl5pPr marL="1534034" indent="0">
              <a:buNone/>
              <a:defRPr sz="800"/>
            </a:lvl5pPr>
            <a:lvl6pPr marL="1917546" indent="0">
              <a:buNone/>
              <a:defRPr sz="800"/>
            </a:lvl6pPr>
            <a:lvl7pPr marL="2301054" indent="0">
              <a:buNone/>
              <a:defRPr sz="800"/>
            </a:lvl7pPr>
            <a:lvl8pPr marL="2684559" indent="0">
              <a:buNone/>
              <a:defRPr sz="800"/>
            </a:lvl8pPr>
            <a:lvl9pPr marL="306807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3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5" y="6650662"/>
            <a:ext cx="196345" cy="6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91" tIns="48596" rIns="97191" bIns="48596">
            <a:spAutoFit/>
          </a:bodyPr>
          <a:lstStyle>
            <a:lvl1pPr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540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540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 lIns="97191" tIns="48596" rIns="97191" bIns="48596"/>
          <a:lstStyle>
            <a:lvl1pPr marL="0" indent="0">
              <a:buNone/>
              <a:defRPr sz="30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81"/>
            <a:ext cx="8229600" cy="4976813"/>
          </a:xfrm>
          <a:prstGeom prst="rect">
            <a:avLst/>
          </a:prstGeom>
        </p:spPr>
        <p:txBody>
          <a:bodyPr lIns="97191" tIns="48596" rIns="97191" bIns="48596"/>
          <a:lstStyle>
            <a:lvl1pPr marL="303698" indent="-303698"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2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674" tIns="38333" rIns="76674" bIns="3833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674" tIns="38333" rIns="76674" bIns="38333" anchor="ctr"/>
          <a:lstStyle>
            <a:lvl1pPr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927163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400" b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1D668-06F2-4665-98B3-1322B3AF0A23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76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82" r:id="rId10"/>
    <p:sldLayoutId id="2147483695" r:id="rId11"/>
  </p:sldLayoutIdLst>
  <p:txStyles>
    <p:titleStyle>
      <a:lvl1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073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3480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67020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50518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34034" algn="ctr" defTabSz="87488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4093" indent="-324093" algn="l" defTabSz="87073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67805" indent="-267063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0392" indent="-254545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588468" indent="-211425" algn="l" defTabSz="87073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897259" indent="-133532" algn="r" defTabSz="870736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286403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69915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53418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36930" indent="-138489" algn="r" defTabSz="87488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48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020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518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034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546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054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559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8071" algn="l" defTabSz="7670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700" tIns="38347" rIns="76700" bIns="38347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700" tIns="38347" rIns="76700" bIns="38347" anchor="ctr"/>
          <a:lstStyle>
            <a:lvl1pPr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663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927161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9969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400" b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001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1D668-06F2-4665-98B3-1322B3AF0A23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76" name="Picture 17" descr="WHO-EN-white-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2" y="6214388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</p:sldLayoutIdLst>
  <p:txStyles>
    <p:titleStyle>
      <a:lvl1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1044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3615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67290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50924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34574" algn="ctr" defTabSz="875193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4207" indent="-324207" algn="l" defTabSz="871044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68077" indent="-267157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0816" indent="-254635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589029" indent="-211499" algn="l" defTabSz="87104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897929" indent="-133579" algn="r" defTabSz="871044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287210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70857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54496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38144" indent="-138538" algn="r" defTabSz="87519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615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290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2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57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22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866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5507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154" algn="l" defTabSz="767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E580C-68A9-4DEC-B054-12FA7A74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396"/>
            <a:ext cx="9324529" cy="6993396"/>
          </a:xfrm>
          <a:prstGeom prst="rect">
            <a:avLst/>
          </a:prstGeom>
        </p:spPr>
      </p:pic>
      <p:pic>
        <p:nvPicPr>
          <p:cNvPr id="3" name="Shape 110" descr="j0186608[1]">
            <a:extLst>
              <a:ext uri="{FF2B5EF4-FFF2-40B4-BE49-F238E27FC236}">
                <a16:creationId xmlns:a16="http://schemas.microsoft.com/office/drawing/2014/main" id="{05F61E15-A8C8-49A1-878D-C89DD9C49C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95" y="-163676"/>
            <a:ext cx="1190625" cy="1238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9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79728-7081-4A66-A657-CBDBD7284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F546A-94B2-4AE8-B512-15A6E57C3F9E}"/>
              </a:ext>
            </a:extLst>
          </p:cNvPr>
          <p:cNvSpPr/>
          <p:nvPr/>
        </p:nvSpPr>
        <p:spPr>
          <a:xfrm>
            <a:off x="-36512" y="-1"/>
            <a:ext cx="91440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b="1" i="1" dirty="0"/>
              <a:t> </a:t>
            </a:r>
            <a:r>
              <a:rPr lang="en-US" altLang="en-US" sz="25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facility in-charges on data feedback meeting with Council Health Management Team (CHMT)  </a:t>
            </a:r>
          </a:p>
        </p:txBody>
      </p:sp>
    </p:spTree>
    <p:extLst>
      <p:ext uri="{BB962C8B-B14F-4D97-AF65-F5344CB8AC3E}">
        <p14:creationId xmlns:p14="http://schemas.microsoft.com/office/powerpoint/2010/main" val="236249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p\Downloads\IMG-20171129-WA0009.jpg">
            <a:extLst>
              <a:ext uri="{FF2B5EF4-FFF2-40B4-BE49-F238E27FC236}">
                <a16:creationId xmlns:a16="http://schemas.microsoft.com/office/drawing/2014/main" id="{202A3A41-5BEE-4965-B691-5459CE85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57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90B97-9B7B-4160-A787-15E60C7EFBEE}"/>
              </a:ext>
            </a:extLst>
          </p:cNvPr>
          <p:cNvSpPr txBox="1"/>
          <p:nvPr/>
        </p:nvSpPr>
        <p:spPr>
          <a:xfrm>
            <a:off x="24484" y="15551"/>
            <a:ext cx="9144000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performing Health Facilities on data quality and indicator coverage are rewarded</a:t>
            </a:r>
          </a:p>
        </p:txBody>
      </p:sp>
    </p:spTree>
    <p:extLst>
      <p:ext uri="{BB962C8B-B14F-4D97-AF65-F5344CB8AC3E}">
        <p14:creationId xmlns:p14="http://schemas.microsoft.com/office/powerpoint/2010/main" val="293977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FB1DF-3FA0-40AF-A084-9D52B1C5FA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407" t="13031" r="6345" b="7151"/>
          <a:stretch/>
        </p:blipFill>
        <p:spPr>
          <a:xfrm>
            <a:off x="0" y="3573016"/>
            <a:ext cx="4067943" cy="26642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5327AD-98B0-490D-B7C6-D844F5952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406" r="5971" b="13536"/>
          <a:stretch/>
        </p:blipFill>
        <p:spPr>
          <a:xfrm>
            <a:off x="4067944" y="3449088"/>
            <a:ext cx="5076056" cy="2860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E5DB2-7CCC-4373-A43B-5370230CB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1" t="8435" r="3538" b="11200"/>
          <a:stretch/>
        </p:blipFill>
        <p:spPr>
          <a:xfrm>
            <a:off x="107504" y="1000816"/>
            <a:ext cx="8928991" cy="24482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813CCF-B479-48D1-B64F-A530CC66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0"/>
            <a:ext cx="8527926" cy="1238250"/>
          </a:xfrm>
        </p:spPr>
        <p:txBody>
          <a:bodyPr/>
          <a:lstStyle/>
          <a:p>
            <a:pPr algn="ctr"/>
            <a:r>
              <a:rPr lang="en-US" dirty="0"/>
              <a:t>Data Access and Use: Tanzania DHIS Dashboard, Score Card and Web Portal</a:t>
            </a:r>
          </a:p>
        </p:txBody>
      </p:sp>
    </p:spTree>
    <p:extLst>
      <p:ext uri="{BB962C8B-B14F-4D97-AF65-F5344CB8AC3E}">
        <p14:creationId xmlns:p14="http://schemas.microsoft.com/office/powerpoint/2010/main" val="307842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D6B9A483-0687-432C-AAEE-8EF1D5F5B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2B487-B9FA-4884-86D1-312187E94208}"/>
              </a:ext>
            </a:extLst>
          </p:cNvPr>
          <p:cNvSpPr txBox="1"/>
          <p:nvPr/>
        </p:nvSpPr>
        <p:spPr>
          <a:xfrm>
            <a:off x="0" y="-35103"/>
            <a:ext cx="91666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 Analysis of Hospital Mortality and Cause of Death in Mainland Tanzania Year  (2006 – 2015)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A3A-C0E1-4BD2-BFFD-76774CE1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9" y="0"/>
            <a:ext cx="8258922" cy="98072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On going HIS initiative 1: </a:t>
            </a:r>
            <a:r>
              <a:rPr lang="en-GB" dirty="0"/>
              <a:t>Development of Health Information  Mediator (HIM)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139A2-66F7-40A3-8E1F-3A7DEF51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380815"/>
            <a:ext cx="3779912" cy="4611835"/>
          </a:xfrm>
        </p:spPr>
        <p:txBody>
          <a:bodyPr/>
          <a:lstStyle/>
          <a:p>
            <a:r>
              <a:rPr lang="en-GB" dirty="0"/>
              <a:t>Introducing Health Information Exchange layer to allow data sharing across software and programs</a:t>
            </a:r>
          </a:p>
          <a:p>
            <a:r>
              <a:rPr lang="en-GB" dirty="0"/>
              <a:t>Set standards for interoperability of software  from Routine, Surveillances, Surveys and Sentinel data </a:t>
            </a:r>
          </a:p>
          <a:p>
            <a:r>
              <a:rPr lang="en-GB" dirty="0"/>
              <a:t>Data interoperability  with other health related systems i.e. National Census, National Identification,  POLICE, Vital statistics etc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BF07A-C0F5-4469-AD32-6785CCD6DFB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380815"/>
            <a:ext cx="5256584" cy="46118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22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2980-AD33-401E-8625-75C2B742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06891" cy="12382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On going HIS initiative 2: </a:t>
            </a:r>
            <a:r>
              <a:rPr lang="en-GB" dirty="0"/>
              <a:t>Implementing Strategy to improve Routine data  quality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618F-4D22-4EB3-9001-348F763E2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2120" y="1238271"/>
            <a:ext cx="3384376" cy="4754380"/>
          </a:xfrm>
        </p:spPr>
        <p:txBody>
          <a:bodyPr/>
          <a:lstStyle/>
          <a:p>
            <a:r>
              <a:rPr lang="en-GB" dirty="0"/>
              <a:t>National Data Quality Assessment (DQA)  Guidelines to improve quality of routine data is in place</a:t>
            </a:r>
          </a:p>
          <a:p>
            <a:r>
              <a:rPr lang="en-GB" dirty="0"/>
              <a:t>Government has MOU with Partners to conduct annual routine data verifications</a:t>
            </a:r>
          </a:p>
          <a:p>
            <a:r>
              <a:rPr lang="en-GB" dirty="0"/>
              <a:t>Provide support to lower level to analyse data, interpreted, disseminate and use e.g. Planning and follow 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81E41-85EB-4647-B413-2416F1281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F1FEC-D459-440D-97FC-42FD1ACD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9"/>
            <a:ext cx="5652120" cy="46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8CCA-B872-413F-8090-904CB504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4868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On going HIS initiative 3: </a:t>
            </a:r>
            <a:r>
              <a:rPr lang="en-GB" dirty="0"/>
              <a:t>Data Dissemination and Use (DDU)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05E6B-C0DA-434A-BB75-C7CD2CC8A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238271"/>
            <a:ext cx="3672408" cy="4754380"/>
          </a:xfrm>
        </p:spPr>
        <p:txBody>
          <a:bodyPr/>
          <a:lstStyle/>
          <a:p>
            <a:r>
              <a:rPr lang="en-GB" dirty="0"/>
              <a:t>Tanzania  supported by members of Health Data Observatory lead by WHO is introducing Data Health Observatory </a:t>
            </a:r>
          </a:p>
          <a:p>
            <a:endParaRPr lang="en-GB" dirty="0"/>
          </a:p>
          <a:p>
            <a:r>
              <a:rPr lang="en-GB" dirty="0"/>
              <a:t>The content of observatory will contain Routine data, Demographic and Health Surveys, CRVs, Surveillances and Sentinel sited data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53FE7-C6D3-466E-94EB-29D023816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5787"/>
          <a:stretch/>
        </p:blipFill>
        <p:spPr>
          <a:xfrm>
            <a:off x="0" y="764704"/>
            <a:ext cx="9144000" cy="52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6DAB-5802-476D-ADD3-260872C0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13"/>
            <a:ext cx="8964488" cy="12382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On going HIS initiative 4: </a:t>
            </a:r>
            <a:r>
              <a:rPr lang="en-GB" dirty="0"/>
              <a:t>Implementing Computerization of Facility Health Information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B1A70-B848-40AC-88B9-A10EB3EA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1380815"/>
            <a:ext cx="4211960" cy="4611835"/>
          </a:xfrm>
        </p:spPr>
        <p:txBody>
          <a:bodyPr/>
          <a:lstStyle/>
          <a:p>
            <a:r>
              <a:rPr lang="en-GB" dirty="0"/>
              <a:t>Tanzania has Road map for computerization of over 7,000 health facilities </a:t>
            </a:r>
          </a:p>
          <a:p>
            <a:r>
              <a:rPr lang="en-GB" dirty="0"/>
              <a:t>Computerization of whole facility of program by program approach is undertaken</a:t>
            </a:r>
          </a:p>
          <a:p>
            <a:r>
              <a:rPr lang="en-GB" dirty="0"/>
              <a:t>Such software  as CTC, </a:t>
            </a:r>
            <a:r>
              <a:rPr lang="en-GB" dirty="0" err="1"/>
              <a:t>GoT-HoMIS</a:t>
            </a:r>
            <a:r>
              <a:rPr lang="en-GB" dirty="0"/>
              <a:t>, </a:t>
            </a:r>
            <a:r>
              <a:rPr lang="en-GB" dirty="0" err="1"/>
              <a:t>eMR</a:t>
            </a:r>
            <a:r>
              <a:rPr lang="en-GB" dirty="0"/>
              <a:t>, </a:t>
            </a:r>
            <a:r>
              <a:rPr lang="en-GB" dirty="0" err="1"/>
              <a:t>PlanRep</a:t>
            </a:r>
            <a:r>
              <a:rPr lang="en-GB" dirty="0"/>
              <a:t>, Epicor, BID etc</a:t>
            </a:r>
          </a:p>
          <a:p>
            <a:r>
              <a:rPr lang="en-GB" dirty="0"/>
              <a:t>Tanzania is inviting Global partners to support these initiatives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C61B0-BA59-4412-B11B-BEF91C7FC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8" r="47782" b="12229"/>
          <a:stretch/>
        </p:blipFill>
        <p:spPr>
          <a:xfrm>
            <a:off x="0" y="1225957"/>
            <a:ext cx="4788024" cy="48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A3A-C0E1-4BD2-BFFD-76774CE1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9" y="0"/>
            <a:ext cx="8258922" cy="98072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On going HIS initiative 5: </a:t>
            </a:r>
            <a:r>
              <a:rPr lang="en-GB" dirty="0"/>
              <a:t>Introducing Regional/Council/Health Facility Annual Health Profile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139A2-66F7-40A3-8E1F-3A7DEF51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088" y="1380815"/>
            <a:ext cx="3779912" cy="461183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Annual Health Profile will enable Regions, Districts and Health facilities to analyse and produce a statistical report</a:t>
            </a:r>
          </a:p>
          <a:p>
            <a:endParaRPr lang="en-GB" dirty="0"/>
          </a:p>
          <a:p>
            <a:r>
              <a:rPr lang="en-GB" dirty="0"/>
              <a:t>Increase data accessibility and consistence and use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C10F0-0493-4D0B-9F66-3BEFC0293F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6" y="1278262"/>
            <a:ext cx="5364088" cy="47186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1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11727"/>
            <a:ext cx="8307791" cy="12382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Thanks and welcome to the Land of Tanzania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BC644-22BB-E44D-9A3A-66E3988AB274}" type="slidenum">
              <a:rPr lang="en-GB" smtClean="0">
                <a:solidFill>
                  <a:srgbClr val="5A2259"/>
                </a:solidFill>
                <a:latin typeface="Franklin Gothic Medium"/>
              </a:rPr>
              <a:pPr/>
              <a:t>19</a:t>
            </a:fld>
            <a:endParaRPr lang="en-GB" dirty="0">
              <a:solidFill>
                <a:srgbClr val="5A2259"/>
              </a:solidFill>
              <a:latin typeface="Franklin Gothic Medium"/>
            </a:endParaRPr>
          </a:p>
        </p:txBody>
      </p:sp>
      <p:pic>
        <p:nvPicPr>
          <p:cNvPr id="4" name="Shape 110" descr="j0186608[1]">
            <a:extLst>
              <a:ext uri="{FF2B5EF4-FFF2-40B4-BE49-F238E27FC236}">
                <a16:creationId xmlns:a16="http://schemas.microsoft.com/office/drawing/2014/main" id="{716BE908-6B49-456E-8913-4067D0F6BC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727"/>
            <a:ext cx="1190625" cy="1238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A3E22-1051-4554-B010-7CAB972F0147}"/>
              </a:ext>
            </a:extLst>
          </p:cNvPr>
          <p:cNvSpPr txBox="1"/>
          <p:nvPr/>
        </p:nvSpPr>
        <p:spPr>
          <a:xfrm>
            <a:off x="215516" y="1249996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Appreciation to our development partners supporting Tanzania data Systems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Global Fund  (GF)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Word Health Organization (WHO)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PEPFAR (CDC &amp; USAID)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Health Basket Fund (HBF) Partners 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World Bank (WB)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Oslo University through University of Dar es Salaam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The Embassy Kingdom of Netherlands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Bill and Belinda Gates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Bilateral and Multilateral partners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Private, FBOs and CSOs etc</a:t>
            </a:r>
          </a:p>
          <a:p>
            <a:pPr marL="742869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To mention few</a:t>
            </a:r>
          </a:p>
        </p:txBody>
      </p:sp>
    </p:spTree>
    <p:extLst>
      <p:ext uri="{BB962C8B-B14F-4D97-AF65-F5344CB8AC3E}">
        <p14:creationId xmlns:p14="http://schemas.microsoft.com/office/powerpoint/2010/main" val="21577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70D5-2A4B-4C44-A819-E0B395DD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C5FB-66B8-4D6E-B435-4EDE4524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424937" cy="4541283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Tanzania HIV profile towards 3, 90’s</a:t>
            </a:r>
          </a:p>
          <a:p>
            <a:r>
              <a:rPr lang="en-GB" sz="2400" dirty="0"/>
              <a:t>Data Accessibility and Usage at lower level</a:t>
            </a:r>
          </a:p>
          <a:p>
            <a:r>
              <a:rPr lang="en-US" sz="2400" dirty="0"/>
              <a:t>Trend  Analysis of Hospital Mortality and Cause of Death in Mainland Tanzania Year  (2006 – 2015)</a:t>
            </a:r>
            <a:endParaRPr lang="en-GB" sz="2400" dirty="0"/>
          </a:p>
          <a:p>
            <a:r>
              <a:rPr lang="en-GB" sz="2400" dirty="0"/>
              <a:t>On going country initiatives to strengthen availability and use of quality HIV data and other interventions  </a:t>
            </a:r>
          </a:p>
        </p:txBody>
      </p:sp>
    </p:spTree>
    <p:extLst>
      <p:ext uri="{BB962C8B-B14F-4D97-AF65-F5344CB8AC3E}">
        <p14:creationId xmlns:p14="http://schemas.microsoft.com/office/powerpoint/2010/main" val="413497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BC644-22BB-E44D-9A3A-66E3988AB274}" type="slidenum">
              <a:rPr lang="en-GB" smtClean="0">
                <a:solidFill>
                  <a:srgbClr val="5A2259"/>
                </a:solidFill>
                <a:latin typeface="Franklin Gothic Medium"/>
              </a:rPr>
              <a:pPr/>
              <a:t>3</a:t>
            </a:fld>
            <a:endParaRPr lang="en-GB" dirty="0">
              <a:solidFill>
                <a:srgbClr val="5A2259"/>
              </a:solidFill>
              <a:latin typeface="Franklin Gothic Medium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942" y="1289519"/>
            <a:ext cx="8774116" cy="501558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Tanzania has adopted UNAIDS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90-90-90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 by 2020 to end HIV as a public health problem by 2030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Tanzania has a population projection of over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mills </a:t>
            </a: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(2018)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life expectance at birth is 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62yrs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Prevalence of HIV among adult age 15 – 64  is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5.0%</a:t>
            </a: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(THIS 2016/17)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 Prevalence among Key, and Vulnerable Populations(KVP) FSW: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27%, </a:t>
            </a: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MSM: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17.4%, </a:t>
            </a: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PWID: </a:t>
            </a:r>
            <a:r>
              <a:rPr lang="en-GB" sz="2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15.5% </a:t>
            </a:r>
            <a:r>
              <a:rPr lang="en-GB" sz="24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(Key population survey 2016)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77081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a typeface="ＭＳ Ｐゴシック" pitchFamily="34" charset="-128"/>
              </a:rPr>
              <a:t>Current National Progress towards 90-90-90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5BC644-22BB-E44D-9A3A-66E3988AB274}" type="slidenum">
              <a:rPr lang="en-GB" smtClean="0">
                <a:solidFill>
                  <a:srgbClr val="5A2259"/>
                </a:solidFill>
                <a:latin typeface="Franklin Gothic Medium"/>
              </a:rPr>
              <a:pPr/>
              <a:t>4</a:t>
            </a:fld>
            <a:endParaRPr lang="en-GB" dirty="0">
              <a:solidFill>
                <a:srgbClr val="5A2259"/>
              </a:solidFill>
              <a:latin typeface="Franklin Gothic Medium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" y="620688"/>
            <a:ext cx="9249058" cy="5256584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9824" y="5748629"/>
            <a:ext cx="861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PLHIV is from Spectrum file of 2017 All other data are programme DHIS2 data</a:t>
            </a:r>
          </a:p>
        </p:txBody>
      </p:sp>
    </p:spTree>
    <p:extLst>
      <p:ext uri="{BB962C8B-B14F-4D97-AF65-F5344CB8AC3E}">
        <p14:creationId xmlns:p14="http://schemas.microsoft.com/office/powerpoint/2010/main" val="261580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9" y="116632"/>
            <a:ext cx="8928992" cy="977622"/>
          </a:xfrm>
        </p:spPr>
        <p:txBody>
          <a:bodyPr/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br>
              <a:rPr lang="en-US" sz="28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on Treatment by Age and Sex by March  2018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629758"/>
              </p:ext>
            </p:extLst>
          </p:nvPr>
        </p:nvGraphicFramePr>
        <p:xfrm>
          <a:off x="107504" y="1268760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DAED7-37F0-4563-9D99-B3BC122D855C}"/>
              </a:ext>
            </a:extLst>
          </p:cNvPr>
          <p:cNvSpPr txBox="1"/>
          <p:nvPr/>
        </p:nvSpPr>
        <p:spPr>
          <a:xfrm>
            <a:off x="3347864" y="565108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5EA4"/>
                </a:solidFill>
              </a:rPr>
              <a:t>Source:  Program DHIS2 data</a:t>
            </a:r>
          </a:p>
        </p:txBody>
      </p:sp>
    </p:spTree>
    <p:extLst>
      <p:ext uri="{BB962C8B-B14F-4D97-AF65-F5344CB8AC3E}">
        <p14:creationId xmlns:p14="http://schemas.microsoft.com/office/powerpoint/2010/main" val="167281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BA2B-4BAD-4134-9921-BE626685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6"/>
            <a:ext cx="7886700" cy="944219"/>
          </a:xfrm>
        </p:spPr>
        <p:txBody>
          <a:bodyPr>
            <a:normAutofit/>
          </a:bodyPr>
          <a:lstStyle/>
          <a:p>
            <a:r>
              <a:rPr lang="en-GB" dirty="0"/>
              <a:t>Trend of performance TB/HIV Services to TB patients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5B9F49-8348-4827-A2F2-7857CEDB8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627210"/>
              </p:ext>
            </p:extLst>
          </p:nvPr>
        </p:nvGraphicFramePr>
        <p:xfrm>
          <a:off x="323528" y="1412776"/>
          <a:ext cx="864096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908760-78AB-4F4C-A9D8-950B39F160CF}"/>
              </a:ext>
            </a:extLst>
          </p:cNvPr>
          <p:cNvSpPr txBox="1"/>
          <p:nvPr/>
        </p:nvSpPr>
        <p:spPr>
          <a:xfrm>
            <a:off x="5796136" y="565195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5EA4"/>
                </a:solidFill>
              </a:rPr>
              <a:t>Source:  Program DHIS2 data</a:t>
            </a:r>
          </a:p>
        </p:txBody>
      </p:sp>
    </p:spTree>
    <p:extLst>
      <p:ext uri="{BB962C8B-B14F-4D97-AF65-F5344CB8AC3E}">
        <p14:creationId xmlns:p14="http://schemas.microsoft.com/office/powerpoint/2010/main" val="107326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23FB-8BFA-49AC-9D97-1FD9FA37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525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592E9-821A-4BFC-9FE1-C8D95BD51E20}"/>
              </a:ext>
            </a:extLst>
          </p:cNvPr>
          <p:cNvSpPr txBox="1"/>
          <p:nvPr/>
        </p:nvSpPr>
        <p:spPr>
          <a:xfrm>
            <a:off x="683568" y="651894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Source:  Program DHIS2 data</a:t>
            </a:r>
          </a:p>
        </p:txBody>
      </p:sp>
    </p:spTree>
    <p:extLst>
      <p:ext uri="{BB962C8B-B14F-4D97-AF65-F5344CB8AC3E}">
        <p14:creationId xmlns:p14="http://schemas.microsoft.com/office/powerpoint/2010/main" val="15155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56" y="0"/>
            <a:ext cx="8790540" cy="1238270"/>
          </a:xfrm>
        </p:spPr>
        <p:txBody>
          <a:bodyPr/>
          <a:lstStyle/>
          <a:p>
            <a:pPr algn="ctr"/>
            <a:r>
              <a:rPr lang="en-GB" kern="1200" dirty="0">
                <a:ea typeface="+mn-ea"/>
              </a:rPr>
              <a:t>Tanzania Submit data on  Cause of Death to the World Health Organization ICD – 10 Department  Year 2017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4445" r="32391" b="17342"/>
          <a:stretch>
            <a:fillRect/>
          </a:stretch>
        </p:blipFill>
        <p:spPr bwMode="auto">
          <a:xfrm>
            <a:off x="245956" y="1607602"/>
            <a:ext cx="4179890" cy="4369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7" y="1464327"/>
            <a:ext cx="4644008" cy="43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04A5E-6BA8-44D5-AF0D-ADB0B057EE65}"/>
              </a:ext>
            </a:extLst>
          </p:cNvPr>
          <p:cNvSpPr txBox="1"/>
          <p:nvPr/>
        </p:nvSpPr>
        <p:spPr>
          <a:xfrm>
            <a:off x="0" y="5752326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rgbClr val="0000FF"/>
                </a:solidFill>
              </a:rPr>
              <a:t>Source: DHIS2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13B18-B95D-472E-9CC8-494F0CF7FF25}"/>
              </a:ext>
            </a:extLst>
          </p:cNvPr>
          <p:cNvSpPr txBox="1"/>
          <p:nvPr/>
        </p:nvSpPr>
        <p:spPr>
          <a:xfrm>
            <a:off x="-108520" y="123827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Tanzania Population Pyramid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34E50-9C14-4D81-B9BA-D3A433036046}"/>
              </a:ext>
            </a:extLst>
          </p:cNvPr>
          <p:cNvSpPr txBox="1"/>
          <p:nvPr/>
        </p:nvSpPr>
        <p:spPr>
          <a:xfrm>
            <a:off x="4860034" y="1254403"/>
            <a:ext cx="428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Cause of Death year 2017</a:t>
            </a:r>
          </a:p>
        </p:txBody>
      </p:sp>
    </p:spTree>
    <p:extLst>
      <p:ext uri="{BB962C8B-B14F-4D97-AF65-F5344CB8AC3E}">
        <p14:creationId xmlns:p14="http://schemas.microsoft.com/office/powerpoint/2010/main" val="257411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B711-53F3-4D0D-B17F-162F436E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47615" cy="1238270"/>
          </a:xfrm>
        </p:spPr>
        <p:txBody>
          <a:bodyPr/>
          <a:lstStyle/>
          <a:p>
            <a:pPr algn="ctr"/>
            <a:r>
              <a:rPr lang="en-GB" dirty="0"/>
              <a:t>Accessibility and Usage of Tanzania Health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F52BC-251A-408F-8BF1-6CB3694E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6" b="11870"/>
          <a:stretch/>
        </p:blipFill>
        <p:spPr>
          <a:xfrm>
            <a:off x="0" y="1238270"/>
            <a:ext cx="9108504" cy="47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0035"/>
      </p:ext>
    </p:extLst>
  </p:cSld>
  <p:clrMapOvr>
    <a:masterClrMapping/>
  </p:clrMapOvr>
</p:sld>
</file>

<file path=ppt/theme/theme1.xml><?xml version="1.0" encoding="utf-8"?>
<a:theme xmlns:a="http://schemas.openxmlformats.org/drawingml/2006/main" name="6_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logo - Presentation TEMPLATE 2014</Template>
  <TotalTime>26722</TotalTime>
  <Words>633</Words>
  <Application>Microsoft Office PowerPoint</Application>
  <PresentationFormat>On-screen Show (4:3)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Century Gothic</vt:lpstr>
      <vt:lpstr>Franklin Gothic Medium</vt:lpstr>
      <vt:lpstr>Helvetica</vt:lpstr>
      <vt:lpstr>Segoe UI</vt:lpstr>
      <vt:lpstr>Tahoma</vt:lpstr>
      <vt:lpstr>Wingdings</vt:lpstr>
      <vt:lpstr>6_master</vt:lpstr>
      <vt:lpstr>7_master</vt:lpstr>
      <vt:lpstr>PowerPoint Presentation</vt:lpstr>
      <vt:lpstr>Presentation Overview</vt:lpstr>
      <vt:lpstr>Introduction  </vt:lpstr>
      <vt:lpstr>Current National Progress towards 90-90-90</vt:lpstr>
      <vt:lpstr>  Current on Treatment by Age and Sex by March  2018   </vt:lpstr>
      <vt:lpstr>Trend of performance TB/HIV Services to TB patients</vt:lpstr>
      <vt:lpstr>PowerPoint Presentation</vt:lpstr>
      <vt:lpstr>Tanzania Submit data on  Cause of Death to the World Health Organization ICD – 10 Department  Year 2017 </vt:lpstr>
      <vt:lpstr>Accessibility and Usage of Tanzania Health Data</vt:lpstr>
      <vt:lpstr>PowerPoint Presentation</vt:lpstr>
      <vt:lpstr>PowerPoint Presentation</vt:lpstr>
      <vt:lpstr>Data Access and Use: Tanzania DHIS Dashboard, Score Card and Web Portal</vt:lpstr>
      <vt:lpstr>PowerPoint Presentation</vt:lpstr>
      <vt:lpstr>On going HIS initiative 1: Development of Health Information  Mediator (HIM)</vt:lpstr>
      <vt:lpstr>On going HIS initiative 2: Implementing Strategy to improve Routine data  quality </vt:lpstr>
      <vt:lpstr>On going HIS initiative 3: Data Dissemination and Use (DDU)</vt:lpstr>
      <vt:lpstr>On going HIS initiative 4: Implementing Computerization of Facility Health Information System</vt:lpstr>
      <vt:lpstr>On going HIS initiative 5: Introducing Regional/Council/Health Facility Annual Health Profile Reports</vt:lpstr>
      <vt:lpstr>Thanks and welcome to the Land of Tanzania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WI, Teodora Elvira</dc:creator>
  <cp:lastModifiedBy>USER</cp:lastModifiedBy>
  <cp:revision>463</cp:revision>
  <cp:lastPrinted>2016-11-02T13:03:51Z</cp:lastPrinted>
  <dcterms:created xsi:type="dcterms:W3CDTF">2014-10-29T13:50:38Z</dcterms:created>
  <dcterms:modified xsi:type="dcterms:W3CDTF">2018-07-26T06:07:14Z</dcterms:modified>
</cp:coreProperties>
</file>